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3" r:id="rId9"/>
    <p:sldId id="270" r:id="rId10"/>
    <p:sldId id="271" r:id="rId11"/>
    <p:sldId id="272" r:id="rId12"/>
    <p:sldId id="273" r:id="rId13"/>
    <p:sldId id="269" r:id="rId14"/>
    <p:sldId id="274" r:id="rId15"/>
    <p:sldId id="275" r:id="rId16"/>
    <p:sldId id="276" r:id="rId17"/>
    <p:sldId id="277" r:id="rId18"/>
    <p:sldId id="278" r:id="rId19"/>
    <p:sldId id="279" r:id="rId20"/>
    <p:sldId id="2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BE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2BBE0-8F2A-4FEF-B8EE-1463CF79F05C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6A657-0757-4567-92C8-8571EE036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358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6000"/>
                <a:lumOff val="44000"/>
                <a:alpha val="67000"/>
              </a:schemeClr>
            </a:gs>
            <a:gs pos="23000">
              <a:schemeClr val="bg2">
                <a:lumMod val="48000"/>
                <a:lumOff val="52000"/>
              </a:schemeClr>
            </a:gs>
            <a:gs pos="50000">
              <a:schemeClr val="bg2">
                <a:lumMod val="79000"/>
                <a:lumOff val="21000"/>
              </a:schemeClr>
            </a:gs>
            <a:gs pos="100000">
              <a:schemeClr val="bg2">
                <a:lumMod val="47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Bar dir="vert"/>
  </p:transition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microsoft.com/office/2007/relationships/hdphoto" Target="../media/hdphoto2.wdp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0"/>
            <a:ext cx="8496944" cy="2031082"/>
          </a:xfrm>
        </p:spPr>
        <p:txBody>
          <a:bodyPr/>
          <a:lstStyle/>
          <a:p>
            <a:pPr algn="r"/>
            <a:r>
              <a:rPr lang="uk-UA" sz="5400" b="1" i="1" cap="all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  <a:t>Реформи Хрущова </a:t>
            </a:r>
            <a:br>
              <a:rPr lang="uk-UA" sz="5400" b="1" i="1" cap="all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</a:br>
            <a:r>
              <a:rPr lang="uk-UA" sz="5400" b="1" i="1" cap="all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  <a:t>у соц. сфері</a:t>
            </a:r>
            <a:endParaRPr lang="ru-RU" sz="5400" b="1" i="1" cap="all" dirty="0">
              <a:ln w="90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4077072"/>
            <a:ext cx="6388224" cy="2592288"/>
          </a:xfrm>
        </p:spPr>
        <p:txBody>
          <a:bodyPr>
            <a:noAutofit/>
          </a:bodyPr>
          <a:lstStyle/>
          <a:p>
            <a:pPr algn="r"/>
            <a:r>
              <a:rPr lang="uk-UA" sz="2400" b="1" dirty="0" smtClean="0"/>
              <a:t>Підготувала:</a:t>
            </a:r>
          </a:p>
          <a:p>
            <a:pPr algn="r"/>
            <a:r>
              <a:rPr lang="uk-UA" sz="2400" b="1" dirty="0" smtClean="0"/>
              <a:t>Учениця 11 класу</a:t>
            </a:r>
          </a:p>
          <a:p>
            <a:pPr algn="r"/>
            <a:r>
              <a:rPr lang="uk-UA" sz="2400" b="1" dirty="0" smtClean="0"/>
              <a:t>Дніпропетровської </a:t>
            </a:r>
          </a:p>
          <a:p>
            <a:pPr algn="r"/>
            <a:r>
              <a:rPr lang="uk-UA" sz="2400" b="1" dirty="0" smtClean="0"/>
              <a:t>СЗШ№ 37 І-ІІІ ступеня</a:t>
            </a:r>
          </a:p>
          <a:p>
            <a:pPr algn="r"/>
            <a:r>
              <a:rPr lang="uk-UA" sz="2400" b="1" dirty="0" smtClean="0"/>
              <a:t>Шуміліна Олександра</a:t>
            </a:r>
            <a:endParaRPr lang="ru-RU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14840"/>
            <a:ext cx="3168352" cy="4421917"/>
          </a:xfrm>
          <a:prstGeom prst="rect">
            <a:avLst/>
          </a:prstGeom>
          <a:ln w="190500" cap="sq">
            <a:solidFill>
              <a:srgbClr val="0ABEF6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0536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-99392"/>
            <a:ext cx="842493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i="1" cap="all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  <a:ea typeface="+mj-ea"/>
                <a:cs typeface="+mj-cs"/>
              </a:rPr>
              <a:t>Антицерковна кампанія 1958-1962</a:t>
            </a:r>
            <a:endParaRPr lang="uk-UA" sz="4800" b="1" i="1" cap="all" dirty="0">
              <a:ln w="90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anose="02050604050505020204" pitchFamily="18" charset="0"/>
              <a:ea typeface="+mj-ea"/>
              <a:cs typeface="+mj-cs"/>
            </a:endParaRP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268760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uk-UA" sz="2400" dirty="0" smtClean="0"/>
              <a:t> Закриття церков </a:t>
            </a:r>
            <a:br>
              <a:rPr lang="uk-UA" sz="2400" dirty="0" smtClean="0"/>
            </a:br>
            <a:r>
              <a:rPr lang="uk-UA" sz="2400" dirty="0" smtClean="0"/>
              <a:t>(залишилась лише половина з існуючих)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uk-UA" sz="2400" dirty="0" smtClean="0"/>
              <a:t> 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uk-UA" sz="2400" dirty="0" smtClean="0"/>
              <a:t>Ліквідація монастирів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uk-UA" sz="2400" dirty="0" smtClean="0"/>
              <a:t> 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uk-UA" sz="2400" dirty="0" smtClean="0"/>
              <a:t>Переслідування протестантів та релігійних сект </a:t>
            </a:r>
            <a:endParaRPr lang="uk-UA" sz="2400" dirty="0"/>
          </a:p>
        </p:txBody>
      </p:sp>
      <p:pic>
        <p:nvPicPr>
          <p:cNvPr id="8" name="Рисунок 7" descr="ar_4-1.jpg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133685" y="4005064"/>
            <a:ext cx="3517722" cy="2713414"/>
          </a:xfrm>
          <a:prstGeom prst="rect">
            <a:avLst/>
          </a:prstGeom>
          <a:ln w="190500" cap="sq">
            <a:solidFill>
              <a:srgbClr val="0ABEF6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IMG_0208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463988" y="3612596"/>
            <a:ext cx="3484726" cy="2312425"/>
          </a:xfrm>
          <a:prstGeom prst="rect">
            <a:avLst/>
          </a:prstGeom>
          <a:ln w="190500" cap="sq">
            <a:solidFill>
              <a:srgbClr val="0ABEF6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3847079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0"/>
            <a:ext cx="842493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i="1" cap="all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  <a:ea typeface="+mj-ea"/>
                <a:cs typeface="+mj-cs"/>
              </a:rPr>
              <a:t>Реформа в сільському господарстві</a:t>
            </a:r>
            <a:endParaRPr lang="uk-UA" sz="4800" b="1" i="1" cap="all" dirty="0">
              <a:ln w="90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anose="02050604050505020204" pitchFamily="18" charset="0"/>
              <a:ea typeface="+mj-ea"/>
              <a:cs typeface="+mj-cs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1628800"/>
            <a:ext cx="89289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uk-UA" sz="4000" b="1" i="1" cap="all" dirty="0" smtClean="0">
                <a:ln w="28575" cmpd="sng">
                  <a:solidFill>
                    <a:srgbClr val="00B0F0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  <a:t>Ліквідація МТС і продаж техніки колгоспам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747" y="3068960"/>
            <a:ext cx="4554506" cy="3058501"/>
          </a:xfrm>
          <a:prstGeom prst="rect">
            <a:avLst/>
          </a:prstGeom>
          <a:ln w="190500" cap="sq">
            <a:solidFill>
              <a:srgbClr val="0ABEF6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03648" y="6170787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Найпопулярніша модель тракторів - «комунар»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47079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476672"/>
            <a:ext cx="8928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uk-UA" sz="4000" b="1" i="1" cap="all" dirty="0" smtClean="0">
                <a:ln w="28575" cmpd="sng">
                  <a:solidFill>
                    <a:srgbClr val="00B0F0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  <a:t>Укрупнення колгоспів</a:t>
            </a:r>
            <a:endParaRPr lang="ru-RU" sz="2400" dirty="0"/>
          </a:p>
        </p:txBody>
      </p:sp>
      <p:pic>
        <p:nvPicPr>
          <p:cNvPr id="2050" name="Picture 2" descr="http://waralbum.ru/wp-content/uploads/2012/02/8e04845u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98425"/>
            <a:ext cx="6912768" cy="4629115"/>
          </a:xfrm>
          <a:prstGeom prst="rect">
            <a:avLst/>
          </a:prstGeom>
          <a:ln w="190500" cap="sq">
            <a:solidFill>
              <a:srgbClr val="0ABEF6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7079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5592" y="836712"/>
            <a:ext cx="89289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uk-UA" sz="4000" b="1" i="1" cap="all" dirty="0" smtClean="0">
                <a:ln w="28575" cmpd="sng">
                  <a:solidFill>
                    <a:srgbClr val="00B0F0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  <a:t>Перетворення частини колгоспів на радгоспи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2492896"/>
            <a:ext cx="5832648" cy="3706178"/>
          </a:xfrm>
          <a:prstGeom prst="rect">
            <a:avLst/>
          </a:prstGeom>
          <a:blipFill rotWithShape="0"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tretch>
              <a:fillRect/>
            </a:stretch>
          </a:blipFill>
          <a:ln w="190500" cap="sq">
            <a:solidFill>
              <a:srgbClr val="0ABEF6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7137895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476672"/>
            <a:ext cx="8928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uk-UA" sz="4000" b="1" i="1" cap="all" dirty="0" smtClean="0">
                <a:ln w="28575" cmpd="sng">
                  <a:solidFill>
                    <a:srgbClr val="00B0F0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  <a:t>Зміна закупівельних цін</a:t>
            </a:r>
            <a:endParaRPr lang="ru-RU" sz="2400" dirty="0"/>
          </a:p>
        </p:txBody>
      </p:sp>
      <p:pic>
        <p:nvPicPr>
          <p:cNvPr id="3076" name="Picture 4" descr="http://www.filatovartfund.org/usr/library/main/images/sychkov-at-the-marke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" t="5512" r="2435" b="2838"/>
          <a:stretch/>
        </p:blipFill>
        <p:spPr bwMode="auto">
          <a:xfrm>
            <a:off x="1222976" y="1412776"/>
            <a:ext cx="6624736" cy="4932285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 w="190500" cap="sq">
            <a:solidFill>
              <a:srgbClr val="0ABEF6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5372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312738"/>
            <a:ext cx="89289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uk-UA" sz="4000" b="1" i="1" cap="all" dirty="0" smtClean="0">
                <a:ln w="28575" cmpd="sng">
                  <a:solidFill>
                    <a:srgbClr val="00B0F0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  <a:t>Запровадження щомісячної плати колгоспникам</a:t>
            </a:r>
            <a:endParaRPr lang="ru-RU" sz="2400" dirty="0"/>
          </a:p>
        </p:txBody>
      </p:sp>
      <p:sp>
        <p:nvSpPr>
          <p:cNvPr id="4" name="AutoShape 2" descr="http://alternathistory.org.ua/files/users/user543/64c9cc1b815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://alternathistory.org.ua/files/users/user543/64c9cc1b815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89231"/>
            <a:ext cx="6084676" cy="4302428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 w="190500" cap="sq">
            <a:solidFill>
              <a:srgbClr val="0ABEF6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</p:spTree>
    <p:extLst>
      <p:ext uri="{BB962C8B-B14F-4D97-AF65-F5344CB8AC3E}">
        <p14:creationId xmlns:p14="http://schemas.microsoft.com/office/powerpoint/2010/main" val="40883802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476672"/>
            <a:ext cx="8928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uk-UA" sz="4000" b="1" i="1" cap="all" dirty="0" err="1" smtClean="0">
                <a:ln w="28575" cmpd="sng">
                  <a:solidFill>
                    <a:srgbClr val="00B0F0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  <a:t>Мелорація</a:t>
            </a:r>
            <a:r>
              <a:rPr lang="uk-UA" sz="4000" b="1" i="1" cap="all" dirty="0" smtClean="0">
                <a:ln w="28575" cmpd="sng">
                  <a:solidFill>
                    <a:srgbClr val="00B0F0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  <a:t> земель </a:t>
            </a:r>
            <a:endParaRPr lang="ru-RU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6971725" cy="4357328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 w="190500" cap="sq">
            <a:solidFill>
              <a:srgbClr val="0ABEF6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</p:spTree>
    <p:extLst>
      <p:ext uri="{BB962C8B-B14F-4D97-AF65-F5344CB8AC3E}">
        <p14:creationId xmlns:p14="http://schemas.microsoft.com/office/powerpoint/2010/main" val="40883802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476672"/>
            <a:ext cx="89289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uk-UA" sz="4000" b="1" i="1" cap="all" dirty="0" smtClean="0">
                <a:ln w="28575" cmpd="sng">
                  <a:solidFill>
                    <a:srgbClr val="00B0F0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  <a:t>Технічне оснащення колгоспів</a:t>
            </a: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82" y="1965992"/>
            <a:ext cx="6840760" cy="4145501"/>
          </a:xfrm>
          <a:prstGeom prst="rect">
            <a:avLst/>
          </a:prstGeom>
          <a:blipFill rotWithShape="0"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tretch>
              <a:fillRect/>
            </a:stretch>
          </a:blipFill>
          <a:ln w="190500" cap="sq">
            <a:solidFill>
              <a:srgbClr val="0ABEF6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</p:spTree>
    <p:extLst>
      <p:ext uri="{BB962C8B-B14F-4D97-AF65-F5344CB8AC3E}">
        <p14:creationId xmlns:p14="http://schemas.microsoft.com/office/powerpoint/2010/main" val="40883802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476672"/>
            <a:ext cx="8928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uk-UA" sz="4000" b="1" i="1" cap="all" dirty="0" smtClean="0">
                <a:ln w="28575" cmpd="sng">
                  <a:solidFill>
                    <a:srgbClr val="00B0F0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  <a:t>Електрифікація села</a:t>
            </a: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2" t="5310" r="4371" b="18126"/>
          <a:stretch/>
        </p:blipFill>
        <p:spPr bwMode="auto">
          <a:xfrm>
            <a:off x="1100197" y="1944806"/>
            <a:ext cx="6943605" cy="4083540"/>
          </a:xfrm>
          <a:prstGeom prst="rect">
            <a:avLst/>
          </a:prstGeom>
          <a:blipFill rotWithShape="0"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tretch>
              <a:fillRect/>
            </a:stretch>
          </a:blipFill>
          <a:ln w="190500" cap="sq">
            <a:solidFill>
              <a:srgbClr val="0ABEF6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</p:spTree>
    <p:extLst>
      <p:ext uri="{BB962C8B-B14F-4D97-AF65-F5344CB8AC3E}">
        <p14:creationId xmlns:p14="http://schemas.microsoft.com/office/powerpoint/2010/main" val="40883802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948" y="18440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i="1" cap="all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  <a:ea typeface="+mj-ea"/>
                <a:cs typeface="+mj-cs"/>
              </a:rPr>
              <a:t>Висновок</a:t>
            </a:r>
            <a:endParaRPr lang="uk-UA" sz="6000" b="1" i="1" cap="all" dirty="0">
              <a:ln w="90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90872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i="1" dirty="0"/>
              <a:t>Сільське господарство у своєму розвитку ступило величезний крок вперед, адже була встановлена помісячна оплата праці, завезення в колгоспи новітніх технологій і проведена в села електрика, все було створено для покращення роботи і життя селян</a:t>
            </a:r>
            <a:r>
              <a:rPr lang="uk-UA" sz="2000" b="1" i="1" dirty="0" smtClean="0"/>
              <a:t>. Також, окрім покращення життя селян, значно покращилось становище у аграрному секторі.</a:t>
            </a:r>
            <a:endParaRPr lang="uk-UA" sz="2000" b="1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264" y="2966037"/>
            <a:ext cx="5938304" cy="3747946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 w="190500" cap="sq">
            <a:solidFill>
              <a:srgbClr val="0ABEF6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5204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55505" y="0"/>
            <a:ext cx="8496944" cy="11521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6600" b="1" i="1" cap="all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  <a:t>План</a:t>
            </a:r>
            <a:endParaRPr lang="ru-RU" sz="6600" b="1" i="1" cap="all" dirty="0">
              <a:ln w="90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anose="020506040505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5505" y="1052736"/>
            <a:ext cx="84969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uk-UA" sz="2800" dirty="0" smtClean="0"/>
              <a:t>Реформи у місті та на селі.</a:t>
            </a:r>
          </a:p>
          <a:p>
            <a:pPr marL="342900" indent="-342900" algn="ctr">
              <a:buAutoNum type="arabicParenR"/>
            </a:pPr>
            <a:r>
              <a:rPr lang="uk-UA" sz="2800" dirty="0" smtClean="0"/>
              <a:t>Грошова реформа 1961 року.</a:t>
            </a:r>
          </a:p>
          <a:p>
            <a:pPr marL="342900" indent="-342900" algn="ctr">
              <a:buAutoNum type="arabicParenR"/>
            </a:pPr>
            <a:r>
              <a:rPr lang="uk-UA" sz="2800" dirty="0" smtClean="0"/>
              <a:t>Антицерковна кампанія 1958-1962.</a:t>
            </a:r>
          </a:p>
          <a:p>
            <a:pPr marL="342900" indent="-342900" algn="ctr">
              <a:buAutoNum type="arabicParenR"/>
            </a:pPr>
            <a:r>
              <a:rPr lang="uk-UA" sz="2800" dirty="0" smtClean="0"/>
              <a:t>Реформа в сільському господарстві</a:t>
            </a:r>
            <a:r>
              <a:rPr lang="uk-UA" sz="2800" dirty="0"/>
              <a:t>.</a:t>
            </a:r>
            <a:endParaRPr lang="uk-UA" sz="2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086716"/>
            <a:ext cx="5112568" cy="3605609"/>
          </a:xfrm>
          <a:prstGeom prst="rect">
            <a:avLst/>
          </a:prstGeom>
          <a:ln w="190500" cap="sq">
            <a:solidFill>
              <a:srgbClr val="0ABEF6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5857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896259">
            <a:off x="250356" y="1314853"/>
            <a:ext cx="842493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1500" b="1" i="1" cap="all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  <a:ea typeface="+mj-ea"/>
                <a:cs typeface="+mj-cs"/>
              </a:rPr>
              <a:t>Дякую за увагу!</a:t>
            </a:r>
            <a:endParaRPr lang="uk-UA" sz="11500" b="1" i="1" cap="all" dirty="0">
              <a:ln w="90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anose="020506040505050202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02737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188640"/>
            <a:ext cx="9144000" cy="15121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4800" b="1" i="1" cap="all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  <a:t>Реформи у місті та на селі</a:t>
            </a:r>
            <a:endParaRPr lang="ru-RU" sz="4800" b="1" i="1" cap="all" dirty="0">
              <a:ln w="90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anose="020506040505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700808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uk-UA" sz="4000" b="1" i="1" cap="all" dirty="0" smtClean="0">
                <a:ln w="28575" cmpd="sng">
                  <a:solidFill>
                    <a:srgbClr val="00B0F0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  <a:t>Паспортизація жителів села</a:t>
            </a:r>
            <a:endParaRPr lang="ru-RU" sz="4000" b="1" i="1" cap="all" dirty="0">
              <a:ln w="28575" cmpd="sng">
                <a:solidFill>
                  <a:srgbClr val="00B0F0"/>
                </a:solidFill>
                <a:prstDash val="solid"/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Bookman Old Style" panose="02050604050505020204" pitchFamily="18" charset="0"/>
            </a:endParaRPr>
          </a:p>
          <a:p>
            <a:endParaRPr lang="ru-RU" sz="2400" dirty="0"/>
          </a:p>
        </p:txBody>
      </p:sp>
      <p:pic>
        <p:nvPicPr>
          <p:cNvPr id="9" name="Рисунок 8" descr="1253357668_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3215624"/>
            <a:ext cx="4478446" cy="3194625"/>
          </a:xfrm>
          <a:prstGeom prst="rect">
            <a:avLst/>
          </a:prstGeom>
          <a:ln w="190500" cap="sq">
            <a:solidFill>
              <a:srgbClr val="0ABEF6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6880796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5867" y="90872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uk-UA" sz="4000" b="1" i="1" cap="all" dirty="0" smtClean="0">
                <a:ln w="28575" cmpd="sng">
                  <a:solidFill>
                    <a:srgbClr val="00B0F0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  <a:t>Масове будівництво житла.</a:t>
            </a:r>
          </a:p>
          <a:p>
            <a:pPr algn="ctr"/>
            <a:r>
              <a:rPr lang="uk-UA" sz="2800" dirty="0"/>
              <a:t>(почали будуватися «</a:t>
            </a:r>
            <a:r>
              <a:rPr lang="uk-UA" sz="2800" dirty="0" err="1"/>
              <a:t>хрущовки</a:t>
            </a:r>
            <a:r>
              <a:rPr lang="uk-UA" sz="2800" dirty="0"/>
              <a:t>»)</a:t>
            </a:r>
            <a:endParaRPr lang="ru-RU" sz="2800" dirty="0"/>
          </a:p>
          <a:p>
            <a:endParaRPr lang="ru-RU" sz="2400" dirty="0"/>
          </a:p>
        </p:txBody>
      </p:sp>
      <p:pic>
        <p:nvPicPr>
          <p:cNvPr id="3" name="Рисунок 2" descr="Хрущов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860" y="2994752"/>
            <a:ext cx="4684546" cy="3513410"/>
          </a:xfrm>
          <a:prstGeom prst="rect">
            <a:avLst/>
          </a:prstGeom>
          <a:ln w="190500" cap="sq">
            <a:solidFill>
              <a:srgbClr val="0ABEF6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323165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6000"/>
                <a:lumOff val="44000"/>
                <a:alpha val="67000"/>
              </a:schemeClr>
            </a:gs>
            <a:gs pos="23000">
              <a:schemeClr val="bg2">
                <a:lumMod val="48000"/>
                <a:lumOff val="52000"/>
              </a:schemeClr>
            </a:gs>
            <a:gs pos="50000">
              <a:schemeClr val="bg2">
                <a:lumMod val="79000"/>
                <a:lumOff val="21000"/>
              </a:schemeClr>
            </a:gs>
            <a:gs pos="100000">
              <a:schemeClr val="bg2">
                <a:lumMod val="47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32656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uk-UA" sz="4000" b="1" i="1" cap="all" dirty="0" smtClean="0">
                <a:ln w="28575" cmpd="sng">
                  <a:solidFill>
                    <a:srgbClr val="00B0F0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  <a:t>Розвиток культурно-побутової сфери</a:t>
            </a:r>
          </a:p>
          <a:p>
            <a:pPr algn="ctr"/>
            <a:r>
              <a:rPr lang="uk-UA" sz="2800" dirty="0" smtClean="0"/>
              <a:t>(Почали будуватися будинки культури, </a:t>
            </a:r>
            <a:r>
              <a:rPr lang="uk-UA" sz="2800" dirty="0" err="1" smtClean="0"/>
              <a:t>побуткомбінати</a:t>
            </a:r>
            <a:r>
              <a:rPr lang="uk-UA" sz="2800" dirty="0" smtClean="0"/>
              <a:t>, тощо)</a:t>
            </a:r>
            <a:endParaRPr lang="ru-RU" sz="2800" dirty="0"/>
          </a:p>
          <a:p>
            <a:endParaRPr lang="ru-RU" sz="2400" dirty="0"/>
          </a:p>
        </p:txBody>
      </p:sp>
      <p:pic>
        <p:nvPicPr>
          <p:cNvPr id="4" name="Рисунок 3" descr="BK__1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03848" y="3386912"/>
            <a:ext cx="4792055" cy="3301101"/>
          </a:xfrm>
          <a:prstGeom prst="rect">
            <a:avLst/>
          </a:prstGeom>
          <a:ln w="190500" cap="sq">
            <a:solidFill>
              <a:srgbClr val="0ABEF6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 descr="old-photo_47_20090626_1591297126.jp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t="3255" b="22926"/>
          <a:stretch/>
        </p:blipFill>
        <p:spPr>
          <a:xfrm>
            <a:off x="1115616" y="2708919"/>
            <a:ext cx="3201104" cy="3666723"/>
          </a:xfrm>
          <a:prstGeom prst="rect">
            <a:avLst/>
          </a:prstGeom>
          <a:ln w="190500" cap="sq">
            <a:solidFill>
              <a:srgbClr val="0ABEF6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2463993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32656"/>
            <a:ext cx="9144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uk-UA" sz="4000" b="1" i="1" cap="all" dirty="0" smtClean="0">
                <a:ln w="28575" cmpd="sng">
                  <a:solidFill>
                    <a:srgbClr val="00B0F0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  <a:t>Кампанія ліквідації різниці між містом та селом</a:t>
            </a:r>
          </a:p>
          <a:p>
            <a:pPr algn="ctr"/>
            <a:endParaRPr lang="ru-RU" sz="2400" dirty="0"/>
          </a:p>
        </p:txBody>
      </p:sp>
      <p:pic>
        <p:nvPicPr>
          <p:cNvPr id="5123" name="Picture 3" descr="C:\Users\Aleksandra\Desktop\gorod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39150"/>
            <a:ext cx="4464496" cy="3080619"/>
          </a:xfrm>
          <a:prstGeom prst="rect">
            <a:avLst/>
          </a:prstGeom>
          <a:ln w="190500" cap="sq">
            <a:solidFill>
              <a:srgbClr val="0ABEF6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leksandra\Desktop\image_thumb1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8" b="3870"/>
          <a:stretch/>
        </p:blipFill>
        <p:spPr bwMode="auto">
          <a:xfrm>
            <a:off x="4283968" y="3046609"/>
            <a:ext cx="4464992" cy="3080619"/>
          </a:xfrm>
          <a:prstGeom prst="rect">
            <a:avLst/>
          </a:prstGeom>
          <a:ln w="190500" cap="sq">
            <a:solidFill>
              <a:srgbClr val="0ABEF6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3993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32656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uk-UA" sz="3600" b="1" i="1" cap="all" dirty="0" smtClean="0">
                <a:ln w="28575" cmpd="sng">
                  <a:solidFill>
                    <a:srgbClr val="00B0F0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  <a:t>Запровадження грошової оплати праці та пенсійного забезпечення колгоспників</a:t>
            </a:r>
          </a:p>
        </p:txBody>
      </p:sp>
      <p:pic>
        <p:nvPicPr>
          <p:cNvPr id="3" name="Рисунок 2" descr="bilki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299915"/>
            <a:ext cx="6048672" cy="4052609"/>
          </a:xfrm>
          <a:prstGeom prst="rect">
            <a:avLst/>
          </a:prstGeom>
          <a:ln w="190500" cap="sq">
            <a:solidFill>
              <a:srgbClr val="0ABEF6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2463993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96009"/>
            <a:ext cx="864096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i="1" cap="all" dirty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  <a:ea typeface="+mj-ea"/>
                <a:cs typeface="+mj-cs"/>
              </a:rPr>
              <a:t>Результати реформи</a:t>
            </a:r>
            <a:r>
              <a:rPr lang="uk-UA" sz="4800" b="1" i="1" cap="all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  <a:ea typeface="+mj-ea"/>
                <a:cs typeface="+mj-cs"/>
              </a:rPr>
              <a:t>:</a:t>
            </a:r>
            <a:endParaRPr lang="uk-UA" sz="28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800" dirty="0" smtClean="0"/>
              <a:t> Зростання рівню життя</a:t>
            </a:r>
            <a:r>
              <a:rPr lang="uk-UA" sz="2800" dirty="0" smtClean="0"/>
              <a:t>.</a:t>
            </a:r>
            <a:endParaRPr lang="uk-UA" sz="28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800" dirty="0" smtClean="0"/>
              <a:t> Прискорення процесу урбанізації</a:t>
            </a:r>
            <a:r>
              <a:rPr lang="uk-UA" sz="2800" dirty="0" smtClean="0"/>
              <a:t>.</a:t>
            </a:r>
            <a:endParaRPr lang="uk-UA" sz="28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800" dirty="0" smtClean="0"/>
              <a:t> Часткове  вирішення житлової проблеми.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" t="6093" r="3285" b="11076"/>
          <a:stretch/>
        </p:blipFill>
        <p:spPr bwMode="auto">
          <a:xfrm>
            <a:off x="1259632" y="2492896"/>
            <a:ext cx="6491313" cy="3974244"/>
          </a:xfrm>
          <a:prstGeom prst="rect">
            <a:avLst/>
          </a:prstGeom>
          <a:ln w="190500" cap="sq">
            <a:solidFill>
              <a:srgbClr val="0ABEF6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6176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42493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i="1" cap="all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  <a:ea typeface="+mj-ea"/>
                <a:cs typeface="+mj-cs"/>
              </a:rPr>
              <a:t>Грошова реформа 1961 </a:t>
            </a:r>
            <a:endParaRPr lang="uk-UA" sz="4800" b="1" i="1" cap="all" dirty="0">
              <a:ln w="90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anose="02050604050505020204" pitchFamily="18" charset="0"/>
              <a:ea typeface="+mj-ea"/>
              <a:cs typeface="+mj-cs"/>
            </a:endParaRP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20849" y="2080571"/>
            <a:ext cx="4752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/>
              <a:t>Обмін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грошових</a:t>
            </a:r>
            <a:r>
              <a:rPr lang="ru-RU" sz="2800" b="1" i="1" dirty="0" smtClean="0"/>
              <a:t> </a:t>
            </a:r>
            <a:r>
              <a:rPr lang="uk-UA" sz="2800" b="1" i="1" dirty="0" smtClean="0"/>
              <a:t>знаків на новий зразок</a:t>
            </a:r>
            <a:endParaRPr lang="ru-RU" sz="28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148064" y="2015610"/>
            <a:ext cx="37444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err="1"/>
              <a:t>Дедомінація</a:t>
            </a:r>
            <a:r>
              <a:rPr lang="uk-UA" sz="2800" b="1" i="1" dirty="0"/>
              <a:t> </a:t>
            </a:r>
            <a:br>
              <a:rPr lang="uk-UA" sz="2800" b="1" i="1" dirty="0"/>
            </a:br>
            <a:r>
              <a:rPr lang="uk-UA" sz="2800" b="1" i="1" dirty="0"/>
              <a:t>(мала </a:t>
            </a:r>
            <a:r>
              <a:rPr lang="uk-UA" sz="2800" b="1" i="1" dirty="0" err="1"/>
              <a:t>фіксальний</a:t>
            </a:r>
            <a:r>
              <a:rPr lang="uk-UA" sz="2800" b="1" i="1" dirty="0"/>
              <a:t> характер)</a:t>
            </a:r>
            <a:endParaRPr lang="ru-RU" sz="2800" b="1" i="1" dirty="0"/>
          </a:p>
        </p:txBody>
      </p:sp>
      <p:sp>
        <p:nvSpPr>
          <p:cNvPr id="5" name="Стрелка влево 4"/>
          <p:cNvSpPr/>
          <p:nvPr/>
        </p:nvSpPr>
        <p:spPr>
          <a:xfrm rot="13500000">
            <a:off x="1550626" y="3832416"/>
            <a:ext cx="2092975" cy="576688"/>
          </a:xfrm>
          <a:prstGeom prst="leftArrow">
            <a:avLst>
              <a:gd name="adj1" fmla="val 38859"/>
              <a:gd name="adj2" fmla="val 12982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Стрелка влево 5"/>
          <p:cNvSpPr/>
          <p:nvPr/>
        </p:nvSpPr>
        <p:spPr>
          <a:xfrm rot="18900000">
            <a:off x="5311762" y="3832418"/>
            <a:ext cx="2092975" cy="576688"/>
          </a:xfrm>
          <a:prstGeom prst="leftArrow">
            <a:avLst>
              <a:gd name="adj1" fmla="val 38859"/>
              <a:gd name="adj2" fmla="val 12982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67644" y="5046070"/>
            <a:ext cx="619268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uk-UA" sz="2800" b="1" i="1" dirty="0"/>
              <a:t>Фактичне зростання цін</a:t>
            </a:r>
          </a:p>
          <a:p>
            <a:pPr marL="342900" indent="-342900" algn="ctr">
              <a:buAutoNum type="arabicPeriod"/>
            </a:pPr>
            <a:r>
              <a:rPr lang="uk-UA" sz="2800" b="1" i="1" dirty="0" err="1"/>
              <a:t>Урівнення</a:t>
            </a:r>
            <a:r>
              <a:rPr lang="uk-UA" sz="2800" b="1" i="1" dirty="0"/>
              <a:t> доходів громадян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47079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Метро">
      <a:dk1>
        <a:sysClr val="windowText" lastClr="000000"/>
      </a:dk1>
      <a:lt1>
        <a:sysClr val="window" lastClr="F7F7F7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7F7F7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7F7F7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</TotalTime>
  <Words>220</Words>
  <Application>Microsoft Office PowerPoint</Application>
  <PresentationFormat>Экран (4:3)</PresentationFormat>
  <Paragraphs>47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Базовая</vt:lpstr>
      <vt:lpstr>Реформи Хрущова  у соц. сфері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Реформи Хрущова  у соц. сфері</dc:title>
  <dc:creator>Aleksandra</dc:creator>
  <cp:lastModifiedBy>Aleksandra</cp:lastModifiedBy>
  <cp:revision>17</cp:revision>
  <dcterms:created xsi:type="dcterms:W3CDTF">2014-12-23T21:28:13Z</dcterms:created>
  <dcterms:modified xsi:type="dcterms:W3CDTF">2014-12-24T10:05:21Z</dcterms:modified>
</cp:coreProperties>
</file>